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4"/>
  </p:sldMasterIdLst>
  <p:notesMasterIdLst>
    <p:notesMasterId r:id="rId13"/>
  </p:notesMasterIdLst>
  <p:sldIdLst>
    <p:sldId id="256" r:id="rId5"/>
    <p:sldId id="265" r:id="rId6"/>
    <p:sldId id="257" r:id="rId7"/>
    <p:sldId id="266" r:id="rId8"/>
    <p:sldId id="260" r:id="rId9"/>
    <p:sldId id="267" r:id="rId10"/>
    <p:sldId id="262" r:id="rId11"/>
    <p:sldId id="259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130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7490" autoAdjust="0"/>
    <p:restoredTop sz="94628" autoAdjust="0"/>
  </p:normalViewPr>
  <p:slideViewPr>
    <p:cSldViewPr>
      <p:cViewPr varScale="1">
        <p:scale>
          <a:sx n="52" d="100"/>
          <a:sy n="52" d="100"/>
        </p:scale>
        <p:origin x="66" y="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40A03B6A-BE24-4D27-B09A-24F70C189F7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469DBC2A-4543-4883-8890-595B48EF5E6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B328E8F9-A622-424A-889D-2AFAA99008F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2C642020-8D95-411E-9154-B5B4DEE3908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CE7BAFF8-F27A-4AE3-A080-3FC6EABD9CB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0D22F8F8-60C3-4F75-9377-DAA35B507A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E9B240B-F72E-4E87-94FA-9D175569895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F82C5B-6663-40AE-B828-64427CDDF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60B88-D8FE-41E6-A170-E6019029B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A1D3F-C310-483A-9D2D-D0286AC75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3B10C8-D02A-444D-BE3C-EC60AE2F30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8127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0C867D-9AC1-43E0-AA99-BB612B807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79E179-3C9D-467D-8750-02A4B532F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2FED9-A398-4FD6-80F9-9FDF8A3F9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EA39F7-7C39-4AC7-9020-CF55C6B8AB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4239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52C76-21C8-47DC-9086-12DC00ACC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545C5-0F9E-462D-B1A6-72C945DB9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2ECF01-DD37-4202-98BE-327B4A9B9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0803C4-F4BF-47CD-A4B5-D6E3BF4C4B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3645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D92566-C0BD-42B7-BE36-642869CAC6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4F46AC-0C74-43AA-BD69-24A9774A73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CABE85-CBEF-4D86-B68D-25E2D39A0D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275741-F20E-4300-8080-72D44F5889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8636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DF45A5-CB15-4A0F-AFAD-4CAA2E0533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D98045-8210-4251-9652-5CBAFE8C5E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60F350-1863-4239-A39F-E8B8CD4AC6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64A785-E15D-4B20-A8B7-01A4067811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0597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17A303-A137-4ECA-A5C5-EC1492E68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B50D21-62F6-471B-9178-B90AF470B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EB514-868E-4B2B-A948-E964AA3C7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ACB182-1E2B-451E-8099-06A42325D2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0439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F46154-A1B7-4FE2-9DE4-FAF81A1EF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3FE60-ECB0-42E8-A67B-CAC436417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720DBB-6B33-42CA-985C-C0103B95A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9ADFF2-EF7C-4EF3-BB9A-38BB8BFBF1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4052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6BEEBC-A7AD-43C8-B562-8A1DE9AA7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367B2C-7A32-4ABE-87CD-E6DA34CBA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18A604-A8EC-4BFE-9628-D43A1119C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7E62CF-E558-4CE8-A05F-9431A7F9E8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2123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E65F89-6BCE-483F-B3EC-61DC4AD67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8CF99C-3FE8-40BF-BB92-264306812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7FBDFF-F38E-4240-8E89-7B22DC617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C22D21-C753-44C7-B182-19FFDDFF9C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7166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E5940D-7768-490D-85C7-52DAAB9A1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30F86E-9EFA-4127-9EE0-C6576B0BA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8F78D2-64CB-407D-88FE-9E36C75FA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0E40A0-5D03-40A7-817B-EECF2B282E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2909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AF7FA4-0EF5-40F2-A52B-813A95F38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3AFD06-09C7-477B-BB9A-7481153BB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BDF24A-06F5-4949-9221-3618ED5AE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35B10B-C053-426B-AE4A-9579F259D6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9356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48DCF1-AE72-41B5-9F60-03AB6540590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E9769E-FAA8-415C-A408-648FC7EF5F7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9686B-A1D6-4D24-8A1B-39EC632A925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428D5C5-50BE-48AB-973E-E2AFEE5FEA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9020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520FB9FD-BEC8-4637-B1EC-E975B6C0A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6939B66D-0BD0-4A74-BB41-EAD41C6BA7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66468A4-4DD6-4688-8BB9-FDC463E6AAF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103549FF-F817-47D3-BFEF-41A07F8E8EA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995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A498E6-732C-4198-ADA3-33E954ABB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DAB7BA5-F9F1-49FD-B128-6DBD9B24A3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9839C2-7C39-4118-9F6F-4DF68D715042}"/>
              </a:ext>
            </a:extLst>
          </p:cNvPr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806214-EF3C-43AE-BE26-A82400A290CF}"/>
              </a:ext>
            </a:extLst>
          </p:cNvPr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793715-FD02-4624-B108-67DE501A6E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solidFill>
                  <a:srgbClr val="FFFFFF"/>
                </a:solidFill>
              </a:defRPr>
            </a:lvl1pPr>
          </a:lstStyle>
          <a:p>
            <a:fld id="{11E219D2-136B-4DFA-9F70-0D2CE87E449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70B661-986E-47F1-ADB8-591EF9516A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3C96C-A173-4149-A750-693AE6512C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033" name="Picture 7" descr="Carter Branding Lge Image">
            <a:extLst>
              <a:ext uri="{FF2B5EF4-FFF2-40B4-BE49-F238E27FC236}">
                <a16:creationId xmlns:a16="http://schemas.microsoft.com/office/drawing/2014/main" id="{4F229DFA-DD00-4A1D-BE0E-BF2F8F44C93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lum bright="50000" contras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8" descr="Carter Logo Jpg 100127">
            <a:extLst>
              <a:ext uri="{FF2B5EF4-FFF2-40B4-BE49-F238E27FC236}">
                <a16:creationId xmlns:a16="http://schemas.microsoft.com/office/drawing/2014/main" id="{71CC7201-AA38-4AF8-A59F-F3B9A5024A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00" y="5334000"/>
            <a:ext cx="1193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anose="020405030504060302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anose="020405030504060302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anose="020405030504060302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anose="020405030504060302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anose="020405030504060302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anose="020405030504060302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anose="020405030504060302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anose="02040503050406030204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D2CB6C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95A39D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C89F5D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B983C31-B1A3-445B-8FB3-85831802BA81}"/>
              </a:ext>
            </a:extLst>
          </p:cNvPr>
          <p:cNvSpPr/>
          <p:nvPr/>
        </p:nvSpPr>
        <p:spPr bwMode="auto">
          <a:xfrm>
            <a:off x="152400" y="152400"/>
            <a:ext cx="8839200" cy="657542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NZ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363757F1-F1E9-4B8F-B4A4-9A9281FE58C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5400" b="1">
                <a:solidFill>
                  <a:srgbClr val="800000"/>
                </a:solidFill>
                <a:latin typeface="Arial Rounded MT Bold" pitchFamily="34" charset="0"/>
              </a:rPr>
              <a:t>The World Around Us:</a:t>
            </a:r>
            <a:br>
              <a:rPr lang="en-US" altLang="en-US" sz="5400" b="1">
                <a:solidFill>
                  <a:srgbClr val="800000"/>
                </a:solidFill>
                <a:latin typeface="Arial Rounded MT Bold" pitchFamily="34" charset="0"/>
              </a:rPr>
            </a:br>
            <a:br>
              <a:rPr lang="en-US" altLang="en-US" sz="5400" b="1">
                <a:solidFill>
                  <a:srgbClr val="800000"/>
                </a:solidFill>
                <a:latin typeface="Arial Rounded MT Bold" pitchFamily="34" charset="0"/>
              </a:rPr>
            </a:br>
            <a:r>
              <a:rPr lang="en-US" altLang="en-US" sz="5400" b="1">
                <a:solidFill>
                  <a:srgbClr val="800000"/>
                </a:solidFill>
                <a:latin typeface="Arial Rounded MT Bold" pitchFamily="34" charset="0"/>
              </a:rPr>
              <a:t>day and night</a:t>
            </a:r>
          </a:p>
        </p:txBody>
      </p:sp>
      <p:pic>
        <p:nvPicPr>
          <p:cNvPr id="16388" name="Picture 3">
            <a:extLst>
              <a:ext uri="{FF2B5EF4-FFF2-40B4-BE49-F238E27FC236}">
                <a16:creationId xmlns:a16="http://schemas.microsoft.com/office/drawing/2014/main" id="{0106429B-409E-4B43-A5AB-F0AD52BC51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588" y="5410200"/>
            <a:ext cx="27432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CA957F0-A9F8-4F91-AD60-B3D79CD6C99F}"/>
              </a:ext>
            </a:extLst>
          </p:cNvPr>
          <p:cNvSpPr/>
          <p:nvPr/>
        </p:nvSpPr>
        <p:spPr bwMode="auto">
          <a:xfrm>
            <a:off x="152400" y="152400"/>
            <a:ext cx="8839200" cy="657542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NZ"/>
          </a:p>
        </p:txBody>
      </p:sp>
      <p:sp>
        <p:nvSpPr>
          <p:cNvPr id="16387" name="Rectangle 4">
            <a:extLst>
              <a:ext uri="{FF2B5EF4-FFF2-40B4-BE49-F238E27FC236}">
                <a16:creationId xmlns:a16="http://schemas.microsoft.com/office/drawing/2014/main" id="{84265248-5731-42E9-87D8-AF1E75D415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NZ" altLang="en-US" sz="3800">
                <a:solidFill>
                  <a:srgbClr val="800000"/>
                </a:solidFill>
                <a:latin typeface="Arial Rounded MT Bold" pitchFamily="34" charset="0"/>
              </a:rPr>
              <a:t>Look at these </a:t>
            </a:r>
            <a:br>
              <a:rPr lang="en-NZ" altLang="en-US" sz="3800">
                <a:solidFill>
                  <a:srgbClr val="800000"/>
                </a:solidFill>
                <a:latin typeface="Arial Rounded MT Bold" pitchFamily="34" charset="0"/>
              </a:rPr>
            </a:br>
            <a:r>
              <a:rPr lang="en-NZ" altLang="en-US" sz="3800">
                <a:solidFill>
                  <a:srgbClr val="800000"/>
                </a:solidFill>
                <a:latin typeface="Arial Rounded MT Bold" pitchFamily="34" charset="0"/>
              </a:rPr>
              <a:t>Solar System objects</a:t>
            </a:r>
            <a:endParaRPr lang="en-US" altLang="en-US" sz="3800">
              <a:solidFill>
                <a:srgbClr val="800000"/>
              </a:solidFill>
              <a:latin typeface="Arial Rounded MT Bold" pitchFamily="34" charset="0"/>
            </a:endParaRPr>
          </a:p>
        </p:txBody>
      </p:sp>
      <p:sp>
        <p:nvSpPr>
          <p:cNvPr id="17412" name="Rectangle 9">
            <a:extLst>
              <a:ext uri="{FF2B5EF4-FFF2-40B4-BE49-F238E27FC236}">
                <a16:creationId xmlns:a16="http://schemas.microsoft.com/office/drawing/2014/main" id="{18CCE0D8-3744-4B0B-89D5-AADB2DD40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286000"/>
            <a:ext cx="8839200" cy="2743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NZ" altLang="en-US" sz="1800">
              <a:latin typeface="Arial" panose="020B0604020202020204" pitchFamily="34" charset="0"/>
            </a:endParaRPr>
          </a:p>
        </p:txBody>
      </p:sp>
      <p:pic>
        <p:nvPicPr>
          <p:cNvPr id="17413" name="Picture 6" descr="earth">
            <a:extLst>
              <a:ext uri="{FF2B5EF4-FFF2-40B4-BE49-F238E27FC236}">
                <a16:creationId xmlns:a16="http://schemas.microsoft.com/office/drawing/2014/main" id="{A63E5468-7AE0-47F8-8D3A-AC60373AB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2" b="4825"/>
          <a:stretch>
            <a:fillRect/>
          </a:stretch>
        </p:blipFill>
        <p:spPr bwMode="auto">
          <a:xfrm>
            <a:off x="2951163" y="2360613"/>
            <a:ext cx="3167062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5" descr="full_moon_tim_hunter-400x387">
            <a:extLst>
              <a:ext uri="{FF2B5EF4-FFF2-40B4-BE49-F238E27FC236}">
                <a16:creationId xmlns:a16="http://schemas.microsoft.com/office/drawing/2014/main" id="{F8BEB311-8456-4041-93B5-879CA4900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863" y="2584450"/>
            <a:ext cx="23495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8" descr="sun image">
            <a:extLst>
              <a:ext uri="{FF2B5EF4-FFF2-40B4-BE49-F238E27FC236}">
                <a16:creationId xmlns:a16="http://schemas.microsoft.com/office/drawing/2014/main" id="{CAB758FB-9BCD-49A3-B011-27B389620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8" t="2228" b="9470"/>
          <a:stretch>
            <a:fillRect/>
          </a:stretch>
        </p:blipFill>
        <p:spPr bwMode="auto">
          <a:xfrm>
            <a:off x="152400" y="2286000"/>
            <a:ext cx="29273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7D3CE4F-6367-47FB-9EF0-17E820B2B404}"/>
              </a:ext>
            </a:extLst>
          </p:cNvPr>
          <p:cNvSpPr txBox="1"/>
          <p:nvPr/>
        </p:nvSpPr>
        <p:spPr>
          <a:xfrm>
            <a:off x="3048000" y="5503863"/>
            <a:ext cx="3276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What are they?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F62E1CC2-D002-4C31-9033-AA4F037AEE7F}"/>
              </a:ext>
            </a:extLst>
          </p:cNvPr>
          <p:cNvSpPr/>
          <p:nvPr/>
        </p:nvSpPr>
        <p:spPr bwMode="auto">
          <a:xfrm>
            <a:off x="152400" y="152400"/>
            <a:ext cx="8839200" cy="657542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NZ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3DE8DC73-C342-41D9-BC60-C3B174CF04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800">
                <a:solidFill>
                  <a:srgbClr val="800000"/>
                </a:solidFill>
                <a:latin typeface="Arial Rounded MT Bold" pitchFamily="34" charset="0"/>
              </a:rPr>
              <a:t>How do we get day and night?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6352F3-7DE7-4B31-979B-3D10F7C3F0BA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304800" y="1600200"/>
            <a:ext cx="4267200" cy="41449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US" dirty="0">
              <a:solidFill>
                <a:srgbClr val="800000"/>
              </a:solidFill>
              <a:latin typeface="Arial Rounded MT Bold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solidFill>
                <a:srgbClr val="800000"/>
              </a:solidFill>
              <a:latin typeface="Arial Rounded MT Bold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NZ" dirty="0"/>
          </a:p>
        </p:txBody>
      </p:sp>
      <p:pic>
        <p:nvPicPr>
          <p:cNvPr id="18437" name="Picture 6" descr="clem_india_saudi">
            <a:extLst>
              <a:ext uri="{FF2B5EF4-FFF2-40B4-BE49-F238E27FC236}">
                <a16:creationId xmlns:a16="http://schemas.microsoft.com/office/drawing/2014/main" id="{35626CE2-3426-4472-929D-8AFE124520E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8713" y="1524000"/>
            <a:ext cx="3381375" cy="335280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D1191CF-8B77-4A96-825E-AB05C1A02416}"/>
              </a:ext>
            </a:extLst>
          </p:cNvPr>
          <p:cNvSpPr/>
          <p:nvPr/>
        </p:nvSpPr>
        <p:spPr>
          <a:xfrm>
            <a:off x="4876800" y="5029200"/>
            <a:ext cx="3505200" cy="14462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200" kern="0" dirty="0">
                <a:solidFill>
                  <a:srgbClr val="800000"/>
                </a:solidFill>
                <a:latin typeface="Arial Rounded MT Bold" pitchFamily="34" charset="0"/>
              </a:rPr>
              <a:t>      </a:t>
            </a:r>
            <a:r>
              <a:rPr lang="en-US" sz="2800" kern="0" dirty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The Earth only  takes 1 day to spin around once!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8721051-D606-4FCD-A02A-43AF3BC7D3B5}"/>
              </a:ext>
            </a:extLst>
          </p:cNvPr>
          <p:cNvSpPr/>
          <p:nvPr/>
        </p:nvSpPr>
        <p:spPr>
          <a:xfrm>
            <a:off x="381000" y="1600200"/>
            <a:ext cx="4038600" cy="2057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N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4200D8-B500-4646-AFED-EB4E0C97DF8E}"/>
              </a:ext>
            </a:extLst>
          </p:cNvPr>
          <p:cNvSpPr/>
          <p:nvPr/>
        </p:nvSpPr>
        <p:spPr>
          <a:xfrm>
            <a:off x="533400" y="1585913"/>
            <a:ext cx="3886200" cy="20621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200" kern="0" dirty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We get </a:t>
            </a:r>
            <a:r>
              <a:rPr lang="en-US" sz="3200" b="1" kern="0" dirty="0">
                <a:solidFill>
                  <a:srgbClr val="800000"/>
                </a:solidFill>
                <a:latin typeface="Arial Rounded MT Bold" pitchFamily="34" charset="0"/>
              </a:rPr>
              <a:t>daytime</a:t>
            </a:r>
            <a:r>
              <a:rPr lang="en-US" sz="3200" kern="0" dirty="0">
                <a:solidFill>
                  <a:srgbClr val="800000"/>
                </a:solidFill>
                <a:latin typeface="Arial Rounded MT Bold" pitchFamily="34" charset="0"/>
              </a:rPr>
              <a:t> </a:t>
            </a:r>
            <a:r>
              <a:rPr lang="en-US" sz="3200" kern="0" dirty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when a part of the Earth is pointing </a:t>
            </a:r>
            <a:r>
              <a:rPr lang="en-US" sz="3200" b="1" kern="0" dirty="0">
                <a:solidFill>
                  <a:srgbClr val="800000"/>
                </a:solidFill>
                <a:latin typeface="Arial Rounded MT Bold" pitchFamily="34" charset="0"/>
              </a:rPr>
              <a:t>towards</a:t>
            </a:r>
            <a:r>
              <a:rPr lang="en-US" sz="3200" kern="0" dirty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the Sun.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85956B-E7DD-44A6-8EB4-635F649A700C}"/>
              </a:ext>
            </a:extLst>
          </p:cNvPr>
          <p:cNvSpPr/>
          <p:nvPr/>
        </p:nvSpPr>
        <p:spPr>
          <a:xfrm>
            <a:off x="544513" y="4186238"/>
            <a:ext cx="3946525" cy="20621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200" kern="0" dirty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We get </a:t>
            </a:r>
            <a:r>
              <a:rPr lang="en-US" sz="3200" b="1" kern="0" dirty="0">
                <a:solidFill>
                  <a:srgbClr val="800000"/>
                </a:solidFill>
                <a:latin typeface="Arial Rounded MT Bold" pitchFamily="34" charset="0"/>
              </a:rPr>
              <a:t>night time </a:t>
            </a:r>
            <a:r>
              <a:rPr lang="en-US" sz="3200" kern="0" dirty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when a part of the Earth is pointing </a:t>
            </a:r>
            <a:r>
              <a:rPr lang="en-US" sz="3200" b="1" kern="0" dirty="0">
                <a:solidFill>
                  <a:srgbClr val="800000"/>
                </a:solidFill>
                <a:latin typeface="Arial Rounded MT Bold" pitchFamily="34" charset="0"/>
              </a:rPr>
              <a:t>away</a:t>
            </a:r>
            <a:r>
              <a:rPr lang="en-US" sz="3200" kern="0" dirty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the Sun.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27FA216-F20F-4C29-8F45-990C6AD35417}"/>
              </a:ext>
            </a:extLst>
          </p:cNvPr>
          <p:cNvSpPr/>
          <p:nvPr/>
        </p:nvSpPr>
        <p:spPr>
          <a:xfrm>
            <a:off x="373063" y="4191000"/>
            <a:ext cx="4046537" cy="2057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NZ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C0B80A5-6A8F-46EE-826F-BBFBD7A63EFF}"/>
              </a:ext>
            </a:extLst>
          </p:cNvPr>
          <p:cNvCxnSpPr/>
          <p:nvPr/>
        </p:nvCxnSpPr>
        <p:spPr>
          <a:xfrm>
            <a:off x="4419600" y="2133600"/>
            <a:ext cx="1524000" cy="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F30EFB1-0D11-403A-BD2D-61CC3C168A76}"/>
              </a:ext>
            </a:extLst>
          </p:cNvPr>
          <p:cNvCxnSpPr/>
          <p:nvPr/>
        </p:nvCxnSpPr>
        <p:spPr>
          <a:xfrm flipV="1">
            <a:off x="4419600" y="4038600"/>
            <a:ext cx="1752600" cy="614363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45" name="Picture 6" descr="C:\Users\Becky.Bateman\AppData\Local\Microsoft\Windows\Temporary Internet Files\Content.IE5\96FGOXJS\MC900384174[1].wmf">
            <a:extLst>
              <a:ext uri="{FF2B5EF4-FFF2-40B4-BE49-F238E27FC236}">
                <a16:creationId xmlns:a16="http://schemas.microsoft.com/office/drawing/2014/main" id="{28EA469F-50E9-4918-A52E-2F7DD5550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064125"/>
            <a:ext cx="461963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1FA4F7B-B584-4FD3-BE3E-F250556FBFFA}"/>
              </a:ext>
            </a:extLst>
          </p:cNvPr>
          <p:cNvSpPr/>
          <p:nvPr/>
        </p:nvSpPr>
        <p:spPr>
          <a:xfrm>
            <a:off x="4876800" y="1447800"/>
            <a:ext cx="3505200" cy="3505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NZ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FCBF8B-3FC1-427A-A885-7077C2586BF9}"/>
              </a:ext>
            </a:extLst>
          </p:cNvPr>
          <p:cNvSpPr/>
          <p:nvPr/>
        </p:nvSpPr>
        <p:spPr bwMode="auto">
          <a:xfrm>
            <a:off x="152400" y="152400"/>
            <a:ext cx="8839200" cy="657542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NZ"/>
          </a:p>
        </p:txBody>
      </p:sp>
      <p:sp>
        <p:nvSpPr>
          <p:cNvPr id="18435" name="Rectangle 4">
            <a:extLst>
              <a:ext uri="{FF2B5EF4-FFF2-40B4-BE49-F238E27FC236}">
                <a16:creationId xmlns:a16="http://schemas.microsoft.com/office/drawing/2014/main" id="{CB6A0E5B-C3AD-452F-B463-1C95DF34B4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800">
                <a:solidFill>
                  <a:srgbClr val="800000"/>
                </a:solidFill>
                <a:latin typeface="Arial Rounded MT Bold" pitchFamily="34" charset="0"/>
              </a:rPr>
              <a:t>The Sun during the day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B0C6B6B5-BB9B-494A-9A6F-24152424D23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48200" y="1447800"/>
            <a:ext cx="4038600" cy="4525963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The Sun looks like it moves across the sky during the day, but it is </a:t>
            </a:r>
            <a:r>
              <a:rPr lang="en-US" sz="2800" b="1" dirty="0">
                <a:solidFill>
                  <a:srgbClr val="800000"/>
                </a:solidFill>
                <a:latin typeface="Arial Rounded MT Bold" pitchFamily="34" charset="0"/>
              </a:rPr>
              <a:t>actually the Earth moving!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We say the sun rises in the </a:t>
            </a:r>
            <a:r>
              <a:rPr lang="en-US" sz="2800" b="1" dirty="0">
                <a:solidFill>
                  <a:srgbClr val="800000"/>
                </a:solidFill>
                <a:latin typeface="Arial Rounded MT Bold" pitchFamily="34" charset="0"/>
              </a:rPr>
              <a:t>East</a:t>
            </a:r>
            <a:r>
              <a:rPr lang="en-US" sz="2800" dirty="0">
                <a:solidFill>
                  <a:srgbClr val="800000"/>
                </a:solidFill>
                <a:latin typeface="Arial Rounded MT Bold" pitchFamily="34" charset="0"/>
              </a:rPr>
              <a:t> 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and sets in the </a:t>
            </a:r>
            <a:r>
              <a:rPr lang="en-US" sz="2800" b="1" dirty="0">
                <a:solidFill>
                  <a:srgbClr val="800000"/>
                </a:solidFill>
                <a:latin typeface="Arial Rounded MT Bold" pitchFamily="34" charset="0"/>
              </a:rPr>
              <a:t>West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. 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Where is the Sun at midday?</a:t>
            </a:r>
          </a:p>
        </p:txBody>
      </p:sp>
      <p:pic>
        <p:nvPicPr>
          <p:cNvPr id="19461" name="Picture 7" descr="P1030154">
            <a:extLst>
              <a:ext uri="{FF2B5EF4-FFF2-40B4-BE49-F238E27FC236}">
                <a16:creationId xmlns:a16="http://schemas.microsoft.com/office/drawing/2014/main" id="{7237EAFE-7673-4413-A990-C826A6763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78013"/>
            <a:ext cx="2463800" cy="1847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7" descr="P1030150">
            <a:extLst>
              <a:ext uri="{FF2B5EF4-FFF2-40B4-BE49-F238E27FC236}">
                <a16:creationId xmlns:a16="http://schemas.microsoft.com/office/drawing/2014/main" id="{B5D05322-8C3A-40DF-9D32-F801612F7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030663"/>
            <a:ext cx="2463800" cy="1847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093BC75-783F-4867-8AB5-1A61FAE1520F}"/>
              </a:ext>
            </a:extLst>
          </p:cNvPr>
          <p:cNvSpPr txBox="1"/>
          <p:nvPr/>
        </p:nvSpPr>
        <p:spPr>
          <a:xfrm>
            <a:off x="1841500" y="1447800"/>
            <a:ext cx="1676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Looking East </a:t>
            </a:r>
            <a:endParaRPr lang="en-NZ" dirty="0">
              <a:solidFill>
                <a:schemeClr val="bg2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19464" name="TextBox 15">
            <a:extLst>
              <a:ext uri="{FF2B5EF4-FFF2-40B4-BE49-F238E27FC236}">
                <a16:creationId xmlns:a16="http://schemas.microsoft.com/office/drawing/2014/main" id="{51A72826-A723-4B22-B939-FF36AE57A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2138" y="5934075"/>
            <a:ext cx="1752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Arial Rounded MT Bold" panose="020F0704030504030204" pitchFamily="34" charset="0"/>
              </a:rPr>
              <a:t>Looking West </a:t>
            </a:r>
            <a:endParaRPr lang="en-NZ" altLang="en-US" sz="1800">
              <a:latin typeface="Arial Rounded MT Bold" panose="020F07040305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DBE2421-E219-4E8B-B0DA-965B4114223F}"/>
              </a:ext>
            </a:extLst>
          </p:cNvPr>
          <p:cNvSpPr/>
          <p:nvPr/>
        </p:nvSpPr>
        <p:spPr>
          <a:xfrm>
            <a:off x="1066800" y="1371600"/>
            <a:ext cx="3200400" cy="5013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NZ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0A0A676-AABE-4423-8B21-FA7A36B3BC6A}"/>
              </a:ext>
            </a:extLst>
          </p:cNvPr>
          <p:cNvSpPr/>
          <p:nvPr/>
        </p:nvSpPr>
        <p:spPr bwMode="auto">
          <a:xfrm>
            <a:off x="152400" y="152400"/>
            <a:ext cx="8839200" cy="657542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NZ"/>
          </a:p>
        </p:txBody>
      </p:sp>
      <p:sp>
        <p:nvSpPr>
          <p:cNvPr id="19459" name="Rectangle 4">
            <a:extLst>
              <a:ext uri="{FF2B5EF4-FFF2-40B4-BE49-F238E27FC236}">
                <a16:creationId xmlns:a16="http://schemas.microsoft.com/office/drawing/2014/main" id="{298DE077-9E94-4305-AC68-EE9F838FAF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900">
                <a:solidFill>
                  <a:srgbClr val="800000"/>
                </a:solidFill>
                <a:latin typeface="Arial Rounded MT Bold" pitchFamily="34" charset="0"/>
              </a:rPr>
              <a:t>What do we see in the day time sky?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8896A-A874-41DC-B22D-C3EC343CF4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531938"/>
            <a:ext cx="8229600" cy="4564062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	Talk to the person next to you.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US" dirty="0">
              <a:solidFill>
                <a:schemeClr val="bg2">
                  <a:lumMod val="50000"/>
                </a:schemeClr>
              </a:solidFill>
              <a:latin typeface="Arial Rounded MT Bold" pitchFamily="34" charset="0"/>
            </a:endParaRPr>
          </a:p>
          <a:p>
            <a:pPr indent="-34290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Can you think of 3 things that we see in the day time sky?</a:t>
            </a:r>
          </a:p>
          <a:p>
            <a:pPr indent="-342900"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bg2">
                  <a:lumMod val="50000"/>
                </a:schemeClr>
              </a:solidFill>
              <a:latin typeface="Arial Rounded MT Bold" pitchFamily="34" charset="0"/>
            </a:endParaRPr>
          </a:p>
          <a:p>
            <a:pPr indent="-34290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What animals are awake in the day time?</a:t>
            </a:r>
            <a:endParaRPr lang="en-NZ" dirty="0">
              <a:solidFill>
                <a:schemeClr val="bg2">
                  <a:lumMod val="50000"/>
                </a:schemeClr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46A564F-ECD1-4024-8A08-EBA8D7B475F3}"/>
              </a:ext>
            </a:extLst>
          </p:cNvPr>
          <p:cNvSpPr/>
          <p:nvPr/>
        </p:nvSpPr>
        <p:spPr bwMode="auto">
          <a:xfrm>
            <a:off x="152400" y="152400"/>
            <a:ext cx="8839200" cy="657542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NZ"/>
          </a:p>
        </p:txBody>
      </p:sp>
      <p:sp>
        <p:nvSpPr>
          <p:cNvPr id="20483" name="Rectangle 4">
            <a:extLst>
              <a:ext uri="{FF2B5EF4-FFF2-40B4-BE49-F238E27FC236}">
                <a16:creationId xmlns:a16="http://schemas.microsoft.com/office/drawing/2014/main" id="{E8C36A9B-0490-4ECC-B9B0-EF4DE49F23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700">
                <a:solidFill>
                  <a:srgbClr val="800000"/>
                </a:solidFill>
                <a:latin typeface="Arial Rounded MT Bold" pitchFamily="34" charset="0"/>
              </a:rPr>
              <a:t> What do we see in the night time sky?</a:t>
            </a:r>
          </a:p>
        </p:txBody>
      </p:sp>
      <p:pic>
        <p:nvPicPr>
          <p:cNvPr id="21508" name="Picture 8" descr="southern-cross-and-pointers1">
            <a:extLst>
              <a:ext uri="{FF2B5EF4-FFF2-40B4-BE49-F238E27FC236}">
                <a16:creationId xmlns:a16="http://schemas.microsoft.com/office/drawing/2014/main" id="{3168E2B9-795B-42E7-A329-4479226BAFE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5600" y="1531938"/>
            <a:ext cx="3238500" cy="2413000"/>
          </a:xfrm>
        </p:spPr>
      </p:pic>
      <p:pic>
        <p:nvPicPr>
          <p:cNvPr id="21509" name="Picture 10" descr="moon fq">
            <a:extLst>
              <a:ext uri="{FF2B5EF4-FFF2-40B4-BE49-F238E27FC236}">
                <a16:creationId xmlns:a16="http://schemas.microsoft.com/office/drawing/2014/main" id="{37CDAE9B-C518-4C01-9902-9E9FCC931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531938"/>
            <a:ext cx="241300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3">
            <a:extLst>
              <a:ext uri="{FF2B5EF4-FFF2-40B4-BE49-F238E27FC236}">
                <a16:creationId xmlns:a16="http://schemas.microsoft.com/office/drawing/2014/main" id="{AB9A577D-5B0A-480E-8C9D-67CE6AD02B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531938"/>
            <a:ext cx="257175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F465208-B838-4490-AE79-06C68F37141D}"/>
              </a:ext>
            </a:extLst>
          </p:cNvPr>
          <p:cNvSpPr txBox="1"/>
          <p:nvPr/>
        </p:nvSpPr>
        <p:spPr>
          <a:xfrm>
            <a:off x="609600" y="4230688"/>
            <a:ext cx="8153400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The Moon is the only object that we can easily see in the day time and the night time sky!</a:t>
            </a:r>
          </a:p>
          <a:p>
            <a:pPr eaLnBrk="1" hangingPunct="1">
              <a:defRPr/>
            </a:pPr>
            <a:endParaRPr lang="en-US" sz="2800" dirty="0">
              <a:solidFill>
                <a:schemeClr val="bg2">
                  <a:lumMod val="50000"/>
                </a:schemeClr>
              </a:solidFill>
              <a:latin typeface="Arial Rounded MT Bold" pitchFamily="34" charset="0"/>
            </a:endParaRPr>
          </a:p>
          <a:p>
            <a:pPr eaLnBrk="1" hangingPunct="1">
              <a:defRPr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The Moon makes different shapes over a month. But how?</a:t>
            </a:r>
            <a:endParaRPr lang="en-NZ" sz="2800" dirty="0">
              <a:solidFill>
                <a:schemeClr val="bg2">
                  <a:lumMod val="50000"/>
                </a:schemeClr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6700BB7-9E18-41E2-879C-2FCFA82E1F88}"/>
              </a:ext>
            </a:extLst>
          </p:cNvPr>
          <p:cNvSpPr/>
          <p:nvPr/>
        </p:nvSpPr>
        <p:spPr bwMode="auto">
          <a:xfrm>
            <a:off x="152400" y="152400"/>
            <a:ext cx="8839200" cy="657542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NZ"/>
          </a:p>
        </p:txBody>
      </p:sp>
      <p:sp>
        <p:nvSpPr>
          <p:cNvPr id="21508" name="Title 1">
            <a:extLst>
              <a:ext uri="{FF2B5EF4-FFF2-40B4-BE49-F238E27FC236}">
                <a16:creationId xmlns:a16="http://schemas.microsoft.com/office/drawing/2014/main" id="{0AEC0D2D-E95F-4167-8BB5-998B69724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800">
                <a:solidFill>
                  <a:srgbClr val="800000"/>
                </a:solidFill>
                <a:latin typeface="Arial Rounded MT Bold" pitchFamily="34" charset="0"/>
              </a:rPr>
              <a:t>The Moon has night and day too!</a:t>
            </a:r>
            <a:endParaRPr lang="en-NZ" altLang="en-US" sz="3800">
              <a:solidFill>
                <a:srgbClr val="800000"/>
              </a:solidFill>
              <a:latin typeface="Arial Rounded MT Bold" pitchFamily="34" charset="0"/>
            </a:endParaRPr>
          </a:p>
        </p:txBody>
      </p:sp>
      <p:pic>
        <p:nvPicPr>
          <p:cNvPr id="22532" name="Picture 8" descr="0803-lens-webcam-moon-b-large">
            <a:extLst>
              <a:ext uri="{FF2B5EF4-FFF2-40B4-BE49-F238E27FC236}">
                <a16:creationId xmlns:a16="http://schemas.microsoft.com/office/drawing/2014/main" id="{86AD80CD-4D58-49F9-980A-C36FB002A8A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8600" y="1371600"/>
            <a:ext cx="4719638" cy="3538538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0076E60-6433-4B12-A759-2F39C091F36A}"/>
              </a:ext>
            </a:extLst>
          </p:cNvPr>
          <p:cNvSpPr/>
          <p:nvPr/>
        </p:nvSpPr>
        <p:spPr>
          <a:xfrm>
            <a:off x="381000" y="1600200"/>
            <a:ext cx="3505200" cy="224631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NZ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1F4CE2-CC98-4248-87EC-FA33113DDEFA}"/>
              </a:ext>
            </a:extLst>
          </p:cNvPr>
          <p:cNvSpPr/>
          <p:nvPr/>
        </p:nvSpPr>
        <p:spPr>
          <a:xfrm>
            <a:off x="469900" y="1600200"/>
            <a:ext cx="3263900" cy="22463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800" kern="0" dirty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It is </a:t>
            </a:r>
            <a:r>
              <a:rPr lang="en-US" sz="2800" b="1" kern="0" dirty="0">
                <a:solidFill>
                  <a:srgbClr val="800000"/>
                </a:solidFill>
                <a:latin typeface="Arial Rounded MT Bold" pitchFamily="34" charset="0"/>
              </a:rPr>
              <a:t>daytime</a:t>
            </a:r>
            <a:r>
              <a:rPr lang="en-US" sz="2800" kern="0" dirty="0">
                <a:solidFill>
                  <a:srgbClr val="800000"/>
                </a:solidFill>
                <a:latin typeface="Arial Rounded MT Bold" pitchFamily="34" charset="0"/>
              </a:rPr>
              <a:t> </a:t>
            </a:r>
            <a:r>
              <a:rPr lang="en-US" sz="2800" kern="0" dirty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on the part of the M</a:t>
            </a:r>
            <a:r>
              <a:rPr lang="en-US" sz="2800" kern="0" dirty="0" err="1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oon</a:t>
            </a:r>
            <a:r>
              <a:rPr lang="en-US" sz="2800" kern="0" dirty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that is pointing </a:t>
            </a:r>
            <a:r>
              <a:rPr lang="en-US" sz="2800" b="1" kern="0" dirty="0">
                <a:solidFill>
                  <a:srgbClr val="800000"/>
                </a:solidFill>
                <a:latin typeface="Arial Rounded MT Bold" pitchFamily="34" charset="0"/>
              </a:rPr>
              <a:t>towards</a:t>
            </a:r>
            <a:r>
              <a:rPr lang="en-US" sz="2800" kern="0" dirty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the Sun.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1EBB7D3-7376-41A7-BD1E-7D51B1E85F75}"/>
              </a:ext>
            </a:extLst>
          </p:cNvPr>
          <p:cNvCxnSpPr/>
          <p:nvPr/>
        </p:nvCxnSpPr>
        <p:spPr>
          <a:xfrm>
            <a:off x="3886200" y="2598738"/>
            <a:ext cx="1066800" cy="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9A2E485C-D778-4C18-A737-507DDAF59A73}"/>
              </a:ext>
            </a:extLst>
          </p:cNvPr>
          <p:cNvSpPr/>
          <p:nvPr/>
        </p:nvSpPr>
        <p:spPr>
          <a:xfrm>
            <a:off x="4127500" y="5119688"/>
            <a:ext cx="3416300" cy="95408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NZ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35BC3F-578C-4066-9FA7-B4A6A50F8F24}"/>
              </a:ext>
            </a:extLst>
          </p:cNvPr>
          <p:cNvSpPr txBox="1"/>
          <p:nvPr/>
        </p:nvSpPr>
        <p:spPr>
          <a:xfrm>
            <a:off x="4127500" y="5119688"/>
            <a:ext cx="341630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What is happening here? </a:t>
            </a:r>
            <a:endParaRPr lang="en-NZ" sz="2800" dirty="0">
              <a:solidFill>
                <a:schemeClr val="bg2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61E126A-04FB-472D-8A61-B811A31A18A4}"/>
              </a:ext>
            </a:extLst>
          </p:cNvPr>
          <p:cNvCxnSpPr/>
          <p:nvPr/>
        </p:nvCxnSpPr>
        <p:spPr>
          <a:xfrm flipV="1">
            <a:off x="7315200" y="4038600"/>
            <a:ext cx="228600" cy="10810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9" name="Picture 6" descr="C:\Users\Becky.Bateman\AppData\Local\Microsoft\Windows\Temporary Internet Files\Content.IE5\96FGOXJS\MC900384174[1].wmf">
            <a:extLst>
              <a:ext uri="{FF2B5EF4-FFF2-40B4-BE49-F238E27FC236}">
                <a16:creationId xmlns:a16="http://schemas.microsoft.com/office/drawing/2014/main" id="{32B0C0BE-07A4-4AF6-8475-3F94B41BB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54525"/>
            <a:ext cx="461963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0" name="TextBox 22">
            <a:extLst>
              <a:ext uri="{FF2B5EF4-FFF2-40B4-BE49-F238E27FC236}">
                <a16:creationId xmlns:a16="http://schemas.microsoft.com/office/drawing/2014/main" id="{853D0DB5-F917-484D-ADE2-89607A791B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00" y="4578350"/>
            <a:ext cx="30575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800000"/>
                </a:solidFill>
                <a:latin typeface="Arial Rounded MT Bold" panose="020F0704030504030204" pitchFamily="34" charset="0"/>
              </a:rPr>
              <a:t>       Do you think planets have day time and night time too?</a:t>
            </a:r>
            <a:endParaRPr lang="en-NZ" altLang="en-US" sz="2400">
              <a:solidFill>
                <a:srgbClr val="800000"/>
              </a:solidFill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A6D076A-5D50-46B5-89D3-5834774AB9DE}"/>
              </a:ext>
            </a:extLst>
          </p:cNvPr>
          <p:cNvSpPr/>
          <p:nvPr/>
        </p:nvSpPr>
        <p:spPr bwMode="auto">
          <a:xfrm>
            <a:off x="152400" y="152400"/>
            <a:ext cx="8839200" cy="657542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NZ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3F234599-E8C3-4112-AE79-7B9F63C7EE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>
                <a:solidFill>
                  <a:srgbClr val="800000"/>
                </a:solidFill>
                <a:latin typeface="Arial Rounded MT Bold" pitchFamily="34" charset="0"/>
              </a:rPr>
              <a:t>Our night time sky</a:t>
            </a:r>
          </a:p>
        </p:txBody>
      </p:sp>
      <p:sp>
        <p:nvSpPr>
          <p:cNvPr id="9219" name="Rectangle 5">
            <a:extLst>
              <a:ext uri="{FF2B5EF4-FFF2-40B4-BE49-F238E27FC236}">
                <a16:creationId xmlns:a16="http://schemas.microsoft.com/office/drawing/2014/main" id="{F7B8F98F-E0A5-4986-8582-6E2404C26CF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4572000" cy="45259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The stars look like they are moving slowly at night, but actually they are still and the </a:t>
            </a:r>
            <a:r>
              <a:rPr lang="en-US" sz="2400" b="1" dirty="0">
                <a:solidFill>
                  <a:srgbClr val="800000"/>
                </a:solidFill>
                <a:latin typeface="Arial Rounded MT Bold" pitchFamily="34" charset="0"/>
              </a:rPr>
              <a:t>Earth is moving</a:t>
            </a:r>
            <a:r>
              <a:rPr lang="en-US" sz="2400" dirty="0">
                <a:solidFill>
                  <a:srgbClr val="800000"/>
                </a:solidFill>
                <a:latin typeface="Arial Rounded MT Bold" pitchFamily="34" charset="0"/>
              </a:rPr>
              <a:t>!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2400" dirty="0">
              <a:solidFill>
                <a:srgbClr val="800000"/>
              </a:solidFill>
              <a:latin typeface="Arial Rounded MT Bold" pitchFamily="34" charset="0"/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We say that stars rise in the </a:t>
            </a:r>
            <a:r>
              <a:rPr lang="en-US" sz="2400" b="1" dirty="0">
                <a:solidFill>
                  <a:srgbClr val="800000"/>
                </a:solidFill>
                <a:latin typeface="Arial Rounded MT Bold" pitchFamily="34" charset="0"/>
              </a:rPr>
              <a:t>East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and set in the </a:t>
            </a:r>
            <a:r>
              <a:rPr lang="en-US" sz="2400" b="1" dirty="0">
                <a:solidFill>
                  <a:srgbClr val="800000"/>
                </a:solidFill>
                <a:latin typeface="Arial Rounded MT Bold" pitchFamily="34" charset="0"/>
              </a:rPr>
              <a:t>West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.  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What else moves East to West?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2400" dirty="0">
              <a:solidFill>
                <a:schemeClr val="bg2">
                  <a:lumMod val="50000"/>
                </a:schemeClr>
              </a:solidFill>
              <a:latin typeface="Arial Rounded MT Bold" pitchFamily="34" charset="0"/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Stars turn around the South Celestial Pole.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28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2800" dirty="0"/>
          </a:p>
        </p:txBody>
      </p:sp>
      <p:pic>
        <p:nvPicPr>
          <p:cNvPr id="23557" name="Picture 11" descr="star_trails_south">
            <a:extLst>
              <a:ext uri="{FF2B5EF4-FFF2-40B4-BE49-F238E27FC236}">
                <a16:creationId xmlns:a16="http://schemas.microsoft.com/office/drawing/2014/main" id="{D26008FE-57DB-4A2F-954D-FF14D4017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1341438"/>
            <a:ext cx="3003550" cy="4525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868A19A-8762-43E4-BB3C-DB230C1ECA2B}"/>
              </a:ext>
            </a:extLst>
          </p:cNvPr>
          <p:cNvSpPr/>
          <p:nvPr/>
        </p:nvSpPr>
        <p:spPr bwMode="auto">
          <a:xfrm>
            <a:off x="5334000" y="1295400"/>
            <a:ext cx="3124200" cy="4648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NZ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LongProperties xmlns="http://schemas.microsoft.com/office/2006/metadata/longPropertie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A6C82722679D40A820A55434504BB8" ma:contentTypeVersion="13" ma:contentTypeDescription="Create a new document." ma:contentTypeScope="" ma:versionID="d32c1fbd24cd39403800b4509efd8fc7">
  <xsd:schema xmlns:xsd="http://www.w3.org/2001/XMLSchema" xmlns:xs="http://www.w3.org/2001/XMLSchema" xmlns:p="http://schemas.microsoft.com/office/2006/metadata/properties" xmlns:ns2="d430cffb-90a5-4af2-aced-b8ba3050ae4f" xmlns:ns3="0b819eed-ae74-47a1-baaf-3fb5f3b5c7a3" targetNamespace="http://schemas.microsoft.com/office/2006/metadata/properties" ma:root="true" ma:fieldsID="328b22184271cbb486124d527d1ee5bc" ns2:_="" ns3:_="">
    <xsd:import namespace="d430cffb-90a5-4af2-aced-b8ba3050ae4f"/>
    <xsd:import namespace="0b819eed-ae74-47a1-baaf-3fb5f3b5c7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30cffb-90a5-4af2-aced-b8ba3050ae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819eed-ae74-47a1-baaf-3fb5f3b5c7a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E04781-C935-42D8-A42A-6F761CA9748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CAA4F7C-8841-46DB-BC2A-FEEBCB96DBB7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8ECB52B5-5562-4F57-B9B5-47FF1FCA6D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30cffb-90a5-4af2-aced-b8ba3050ae4f"/>
    <ds:schemaRef ds:uri="0b819eed-ae74-47a1-baaf-3fb5f3b5c7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Space Place</Template>
  <TotalTime>1588</TotalTime>
  <Words>265</Words>
  <Application>Microsoft Office PowerPoint</Application>
  <PresentationFormat>On-screen Show (4:3)</PresentationFormat>
  <Paragraphs>35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Adjacency</vt:lpstr>
      <vt:lpstr>The World Around Us:  day and night</vt:lpstr>
      <vt:lpstr>Look at these  Solar System objects</vt:lpstr>
      <vt:lpstr>How do we get day and night?</vt:lpstr>
      <vt:lpstr>The Sun during the day</vt:lpstr>
      <vt:lpstr>What do we see in the day time sky?</vt:lpstr>
      <vt:lpstr> What do we see in the night time sky?</vt:lpstr>
      <vt:lpstr>The Moon has night and day too!</vt:lpstr>
      <vt:lpstr>Our night time sky</vt:lpstr>
    </vt:vector>
  </TitlesOfParts>
  <Company>Wellington Museums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Mau Mai Haere Mai Welcome to Carter Observatory</dc:title>
  <dc:creator>Dawn Muir</dc:creator>
  <cp:lastModifiedBy>Ken Miller</cp:lastModifiedBy>
  <cp:revision>70</cp:revision>
  <dcterms:created xsi:type="dcterms:W3CDTF">2010-03-03T04:13:43Z</dcterms:created>
  <dcterms:modified xsi:type="dcterms:W3CDTF">2022-01-10T20:17:43Z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Editor">
    <vt:lpwstr>Administrator</vt:lpwstr>
  </property>
  <property fmtid="{D5CDD505-2E9C-101B-9397-08002B2CF9AE}" pid="3" name="Order">
    <vt:lpwstr>444800.000000000</vt:lpwstr>
  </property>
  <property fmtid="{D5CDD505-2E9C-101B-9397-08002B2CF9AE}" pid="4" name="display_urn:schemas-microsoft-com:office:office#Author">
    <vt:lpwstr>Administrator</vt:lpwstr>
  </property>
</Properties>
</file>